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70" r:id="rId2"/>
    <p:sldId id="263" r:id="rId3"/>
    <p:sldId id="272" r:id="rId4"/>
    <p:sldId id="292" r:id="rId5"/>
    <p:sldId id="289" r:id="rId6"/>
    <p:sldId id="287" r:id="rId7"/>
    <p:sldId id="294" r:id="rId8"/>
    <p:sldId id="283" r:id="rId9"/>
    <p:sldId id="293" r:id="rId10"/>
    <p:sldId id="295" r:id="rId11"/>
    <p:sldId id="266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Cambria Math" panose="02040503050406030204" pitchFamily="18" charset="0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1345C"/>
    <a:srgbClr val="2A345C"/>
    <a:srgbClr val="1C2244"/>
    <a:srgbClr val="F1ECE6"/>
    <a:srgbClr val="0F1225"/>
    <a:srgbClr val="6D8CAC"/>
    <a:srgbClr val="326393"/>
    <a:srgbClr val="C9CACF"/>
    <a:srgbClr val="CAB5B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 autoAdjust="0"/>
    <p:restoredTop sz="74671" autoAdjust="0"/>
  </p:normalViewPr>
  <p:slideViewPr>
    <p:cSldViewPr snapToGrid="0">
      <p:cViewPr varScale="1">
        <p:scale>
          <a:sx n="85" d="100"/>
          <a:sy n="85" d="100"/>
        </p:scale>
        <p:origin x="35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-</a:t>
          </a:r>
          <a:endParaRPr lang="ko-KR" altLang="en-US" dirty="0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/>
      <dgm:spPr>
        <a:solidFill>
          <a:schemeClr val="accent5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-</a:t>
          </a:r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/>
      <dgm:spPr>
        <a:solidFill>
          <a:schemeClr val="accent3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-</a:t>
          </a:r>
          <a:endParaRPr lang="ko-KR" altLang="en-US" dirty="0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/>
      <dgm:spPr>
        <a:solidFill>
          <a:schemeClr val="accent6"/>
        </a:solidFill>
        <a:ln>
          <a:noFill/>
        </a:ln>
      </dgm:spPr>
      <dgm:t>
        <a:bodyPr/>
        <a:lstStyle/>
        <a:p>
          <a:pPr latinLnBrk="1"/>
          <a:r>
            <a:rPr lang="en-US" altLang="ko-KR" dirty="0"/>
            <a:t>-</a:t>
          </a:r>
          <a:endParaRPr lang="ko-KR" altLang="en-US" dirty="0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400" kern="1200" dirty="0"/>
            <a:t>-</a:t>
          </a:r>
          <a:endParaRPr lang="ko-KR" altLang="en-US" sz="4400" kern="1200" dirty="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400" kern="1200" dirty="0"/>
            <a:t>-</a:t>
          </a:r>
          <a:endParaRPr lang="ko-KR" altLang="en-US" sz="44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400" kern="1200" dirty="0"/>
            <a:t>-</a:t>
          </a:r>
          <a:endParaRPr lang="ko-KR" altLang="en-US" sz="4400" kern="1200" dirty="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400" kern="1200" dirty="0"/>
            <a:t>-</a:t>
          </a:r>
          <a:endParaRPr lang="ko-KR" altLang="en-US" sz="4400" kern="1200" dirty="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0F1AC-1493-4F97-989C-7EBF7D331BA4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410B7-FB32-422C-AC9E-BD3CE5BCD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972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장치는 매우 짧은 수면 기간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(Micro Active)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깨어서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신호가 있는지를 수신하는 것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수신이 성공하면 활동 상태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(Active)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전이하여 정상적으로 명령을 수행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장치가 가능한 짧은 수면 시간 동안만 대기하면 전력 소모를 더 줄일 수 있는데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 앱과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아두이노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장치를 시작품을 제작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err="1"/>
              <a:t>송신부</a:t>
            </a:r>
            <a:r>
              <a:rPr lang="en-US" altLang="ko-KR" dirty="0"/>
              <a:t>: </a:t>
            </a:r>
            <a:r>
              <a:rPr lang="ko-KR" altLang="en-US" dirty="0"/>
              <a:t>명령 송신부는 스마트폰 이며 전력 소모에 부담이 적어 채택함</a:t>
            </a:r>
            <a:endParaRPr lang="en-US" altLang="ko-KR" dirty="0"/>
          </a:p>
          <a:p>
            <a:r>
              <a:rPr lang="ko-KR" altLang="en-US" dirty="0" err="1"/>
              <a:t>수신부</a:t>
            </a:r>
            <a:r>
              <a:rPr lang="en-US" altLang="ko-KR" dirty="0"/>
              <a:t>: </a:t>
            </a:r>
            <a:r>
              <a:rPr lang="ko-KR" altLang="en-US" dirty="0"/>
              <a:t>송신부가 쉼 없이 명령 메시지를 전송하여 </a:t>
            </a:r>
            <a:r>
              <a:rPr lang="en-US" altLang="ko-KR" dirty="0"/>
              <a:t>1</a:t>
            </a:r>
            <a:r>
              <a:rPr lang="ko-KR" altLang="en-US" dirty="0"/>
              <a:t>초 안에 명령을 수신할 수 있고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그 결과 </a:t>
            </a:r>
            <a:r>
              <a:rPr lang="ko-KR" altLang="en-US" dirty="0" err="1"/>
              <a:t>듀티사이클과</a:t>
            </a:r>
            <a:r>
              <a:rPr lang="ko-KR" altLang="en-US" dirty="0"/>
              <a:t> 반응시간을 모두 줄일 수 있음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410B7-FB32-422C-AC9E-BD3CE5BCD4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4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410B7-FB32-422C-AC9E-BD3CE5BCD4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26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410B7-FB32-422C-AC9E-BD3CE5BCD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3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사용자가 명령을 내렸을 때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응답을 기다리는 최소 시간을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8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초 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410B7-FB32-422C-AC9E-BD3CE5BCD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2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410B7-FB32-422C-AC9E-BD3CE5BCD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4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417201" y="1919129"/>
            <a:ext cx="113575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스마트폰을 활용한 </a:t>
            </a:r>
            <a:r>
              <a:rPr lang="en-US" altLang="ko-KR" sz="5400" dirty="0">
                <a:solidFill>
                  <a:schemeClr val="bg1"/>
                </a:solidFill>
              </a:rPr>
              <a:t>IoT </a:t>
            </a:r>
            <a:r>
              <a:rPr lang="ko-KR" altLang="en-US" sz="5400" dirty="0">
                <a:solidFill>
                  <a:schemeClr val="bg1"/>
                </a:solidFill>
              </a:rPr>
              <a:t>장치 </a:t>
            </a:r>
            <a:endParaRPr lang="en-US" altLang="ko-KR" sz="5400" dirty="0">
              <a:solidFill>
                <a:schemeClr val="bg1"/>
              </a:solidFill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소비 전력 감소 </a:t>
            </a:r>
            <a:r>
              <a:rPr lang="ko-KR" altLang="en-US" sz="5400" dirty="0" err="1">
                <a:solidFill>
                  <a:schemeClr val="bg1"/>
                </a:solidFill>
              </a:rPr>
              <a:t>듀티사이클</a:t>
            </a:r>
            <a:r>
              <a:rPr lang="ko-KR" altLang="en-US" sz="5400" dirty="0">
                <a:solidFill>
                  <a:schemeClr val="bg1"/>
                </a:solidFill>
              </a:rPr>
              <a:t> 기술 개발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452765" y="3917911"/>
            <a:ext cx="328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듀티인사이드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강카이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임성진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인예원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은성배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94F0-AB1E-419D-B16F-D9606831EB66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FA120-F414-47F7-A373-3864606C32DD}"/>
              </a:ext>
            </a:extLst>
          </p:cNvPr>
          <p:cNvSpPr txBox="1"/>
          <p:nvPr/>
        </p:nvSpPr>
        <p:spPr>
          <a:xfrm>
            <a:off x="1174512" y="2370287"/>
            <a:ext cx="103520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사용자에게 측정거리</a:t>
            </a:r>
            <a:r>
              <a:rPr lang="en-US" altLang="ko-KR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</a:t>
            </a:r>
            <a:r>
              <a:rPr lang="en-US" altLang="ko-KR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Burst </a:t>
            </a:r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명령어 등을 설정 가능한 앱을 통해 사용자 명령 반응식 </a:t>
            </a:r>
            <a:r>
              <a:rPr lang="en-US" altLang="ko-KR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</a:t>
            </a:r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장치에 대한 전력 소모를 최소화하여 활용 가능 </a:t>
            </a:r>
            <a:endParaRPr lang="en-US" altLang="ko-KR" sz="2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시스템의 구성 부품을 최적으로 설계 시</a:t>
            </a:r>
            <a:r>
              <a:rPr lang="en-US" altLang="ko-KR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어느 정도 전력 소모를 최소화할 수 있는지 확인 하여 </a:t>
            </a:r>
            <a:r>
              <a:rPr lang="en-US" altLang="ko-KR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</a:t>
            </a:r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장치의 내구연한을 확정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AD71-585F-461D-A45B-DEFFEE9BE933}"/>
              </a:ext>
            </a:extLst>
          </p:cNvPr>
          <p:cNvSpPr txBox="1"/>
          <p:nvPr/>
        </p:nvSpPr>
        <p:spPr>
          <a:xfrm>
            <a:off x="873902" y="1785702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기대 효과 및 활용방안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915D1-0F89-4303-80B5-E5E4408EC583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1D9200-43E8-4A3B-B758-8CB7E59763CF}"/>
              </a:ext>
            </a:extLst>
          </p:cNvPr>
          <p:cNvSpPr txBox="1"/>
          <p:nvPr/>
        </p:nvSpPr>
        <p:spPr>
          <a:xfrm>
            <a:off x="329610" y="111525"/>
            <a:ext cx="2016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연구 결과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0120C84-0575-42BB-BF42-C14EAEB99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432850"/>
              </p:ext>
            </p:extLst>
          </p:nvPr>
        </p:nvGraphicFramePr>
        <p:xfrm>
          <a:off x="2147150" y="4137306"/>
          <a:ext cx="81280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5250">
                  <a:extLst>
                    <a:ext uri="{9D8B030D-6E8A-4147-A177-3AD203B41FA5}">
                      <a16:colId xmlns:a16="http://schemas.microsoft.com/office/drawing/2014/main" val="502448398"/>
                    </a:ext>
                  </a:extLst>
                </a:gridCol>
                <a:gridCol w="3156375">
                  <a:extLst>
                    <a:ext uri="{9D8B030D-6E8A-4147-A177-3AD203B41FA5}">
                      <a16:colId xmlns:a16="http://schemas.microsoft.com/office/drawing/2014/main" val="3503349413"/>
                    </a:ext>
                  </a:extLst>
                </a:gridCol>
                <a:gridCol w="3156375">
                  <a:extLst>
                    <a:ext uri="{9D8B030D-6E8A-4147-A177-3AD203B41FA5}">
                      <a16:colId xmlns:a16="http://schemas.microsoft.com/office/drawing/2014/main" val="325657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스마트폰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IoT </a:t>
                      </a:r>
                      <a:r>
                        <a:rPr lang="ko-KR" altLang="en-US" dirty="0"/>
                        <a:t>디바이스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299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블루투스 통신</a:t>
                      </a:r>
                      <a:r>
                        <a:rPr lang="en-US" altLang="ko-KR" dirty="0"/>
                        <a:t>(BLE)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블루투스 통신</a:t>
                      </a:r>
                      <a:r>
                        <a:rPr lang="en-US" altLang="ko-KR" dirty="0"/>
                        <a:t>(BLE)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04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배터리 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배터리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충분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배터리 부족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472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대기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Active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Standby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093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Duty Cycle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Duty Cycle </a:t>
                      </a:r>
                      <a:r>
                        <a:rPr lang="ko-KR" altLang="en-US" dirty="0"/>
                        <a:t>작음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Duty Cycle </a:t>
                      </a:r>
                      <a:r>
                        <a:rPr lang="ko-KR" altLang="en-US" dirty="0"/>
                        <a:t>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16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2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&#10;&#10;자동 생성된 설명">
            <a:extLst>
              <a:ext uri="{FF2B5EF4-FFF2-40B4-BE49-F238E27FC236}">
                <a16:creationId xmlns:a16="http://schemas.microsoft.com/office/drawing/2014/main" id="{AF7170D3-AA47-4849-8576-B3290EFF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1676452" y="4758750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연구 목표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11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1676452" y="5777895"/>
            <a:ext cx="4419548" cy="523220"/>
            <a:chOff x="1320852" y="475875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연구 배경 및 필요성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6934226" y="4758750"/>
            <a:ext cx="4419548" cy="523220"/>
            <a:chOff x="1320852" y="4758750"/>
            <a:chExt cx="441954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연구 내용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B75415-ACB9-4E8B-8DC2-197ECDE67E04}"/>
              </a:ext>
            </a:extLst>
          </p:cNvPr>
          <p:cNvGrpSpPr/>
          <p:nvPr/>
        </p:nvGrpSpPr>
        <p:grpSpPr>
          <a:xfrm>
            <a:off x="6934226" y="5777895"/>
            <a:ext cx="4419548" cy="523220"/>
            <a:chOff x="1320852" y="4758750"/>
            <a:chExt cx="4419548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4B92E0-C0B7-44D3-B086-D79556BF057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연구 결과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EE13C9-13D6-45BD-A8F2-0816DAC5AAF6}"/>
                </a:ext>
              </a:extLst>
            </p:cNvPr>
            <p:cNvSpPr txBox="1"/>
            <p:nvPr/>
          </p:nvSpPr>
          <p:spPr>
            <a:xfrm>
              <a:off x="1320852" y="4758750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876362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12704-77D8-4A11-8CAA-FB1394FC0C44}"/>
              </a:ext>
            </a:extLst>
          </p:cNvPr>
          <p:cNvGrpSpPr/>
          <p:nvPr/>
        </p:nvGrpSpPr>
        <p:grpSpPr>
          <a:xfrm>
            <a:off x="4544591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7C13203-193C-481A-BAE3-B75D285823E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8697A2A-622C-496B-968C-C32B6788DCE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8212820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5BFC47-6061-42E2-9E98-02665B87FDEA}"/>
              </a:ext>
            </a:extLst>
          </p:cNvPr>
          <p:cNvSpPr txBox="1"/>
          <p:nvPr/>
        </p:nvSpPr>
        <p:spPr>
          <a:xfrm>
            <a:off x="1134810" y="3203893"/>
            <a:ext cx="25859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000" dirty="0"/>
              <a:t>4</a:t>
            </a:r>
            <a:r>
              <a:rPr lang="ko-KR" altLang="en-US" sz="2000" dirty="0"/>
              <a:t>차 산업혁명 시대에 배터리로 동작하는 </a:t>
            </a:r>
            <a:r>
              <a:rPr lang="en-US" altLang="ko-KR" sz="2000" dirty="0"/>
              <a:t>IoT </a:t>
            </a:r>
            <a:r>
              <a:rPr lang="ko-KR" altLang="en-US" sz="2000" dirty="0"/>
              <a:t>장치가 현장에 다수 설치되어 있음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6F623-5062-44CA-A8D8-56CE85CA5DAF}"/>
              </a:ext>
            </a:extLst>
          </p:cNvPr>
          <p:cNvSpPr txBox="1"/>
          <p:nvPr/>
        </p:nvSpPr>
        <p:spPr>
          <a:xfrm>
            <a:off x="4803039" y="3203893"/>
            <a:ext cx="2585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스마트폰에서 발신하는 사용자 명령에 반응하는 </a:t>
            </a:r>
            <a:r>
              <a:rPr lang="en-US" altLang="ko-KR" sz="2000" dirty="0"/>
              <a:t>IoT </a:t>
            </a:r>
            <a:r>
              <a:rPr lang="ko-KR" altLang="en-US" sz="2000" dirty="0"/>
              <a:t>장치에 관한 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8471268" y="3203893"/>
            <a:ext cx="2585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명령의 반응 시간을 최소화하면서 </a:t>
            </a:r>
            <a:r>
              <a:rPr lang="en-US" altLang="ko-KR" sz="2000" b="1" u="sng" dirty="0"/>
              <a:t>IoT </a:t>
            </a:r>
            <a:r>
              <a:rPr lang="ko-KR" altLang="en-US" sz="2000" b="1" u="sng" dirty="0"/>
              <a:t>장치의 전력 소모를 최대한 줄이는 방법</a:t>
            </a:r>
            <a:r>
              <a:rPr lang="ko-KR" altLang="en-US" sz="2000" dirty="0"/>
              <a:t>을 연구함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EAA26-8D2E-49C8-8EF5-0DFF430F7CF6}"/>
              </a:ext>
            </a:extLst>
          </p:cNvPr>
          <p:cNvSpPr txBox="1"/>
          <p:nvPr/>
        </p:nvSpPr>
        <p:spPr>
          <a:xfrm>
            <a:off x="334176" y="189330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</a:rPr>
              <a:t>연구 목표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2C465D-2C36-481C-9203-CC027410641D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31CBD-EA61-4562-9CCC-50F5DB9C3621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7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76031" y="181526"/>
            <a:ext cx="3119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연구 배경 및 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EE3E2F4D-6BE1-4FCD-B33E-961CD7CF3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468510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A60998A-E839-4F72-83D7-9194FA3C7526}"/>
              </a:ext>
            </a:extLst>
          </p:cNvPr>
          <p:cNvSpPr txBox="1"/>
          <p:nvPr/>
        </p:nvSpPr>
        <p:spPr>
          <a:xfrm>
            <a:off x="6066834" y="2785469"/>
            <a:ext cx="5687736" cy="33891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+mn-ea"/>
              </a:rPr>
              <a:t>일상생활에서 사용되는 </a:t>
            </a:r>
            <a:r>
              <a:rPr lang="en-US" altLang="ko-KR" sz="2000" spc="-150" dirty="0">
                <a:latin typeface="+mn-ea"/>
              </a:rPr>
              <a:t>IoT </a:t>
            </a:r>
            <a:r>
              <a:rPr lang="ko-KR" altLang="en-US" sz="2000" spc="-150" dirty="0">
                <a:latin typeface="+mn-ea"/>
              </a:rPr>
              <a:t>장치를 스마트폰의 응용으로 제어하는 상황을 고려 </a:t>
            </a:r>
            <a:endParaRPr lang="en-US" altLang="ko-KR" sz="20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+mn-ea"/>
              </a:rPr>
              <a:t>집안의 전등을 스마트폰으로 제어하는 경우 스마트폰 사용자는 비동기적으로 전등을 키려고 하면</a:t>
            </a:r>
            <a:r>
              <a:rPr lang="en-US" altLang="ko-KR" sz="2000" spc="-150" dirty="0">
                <a:latin typeface="+mn-ea"/>
              </a:rPr>
              <a:t> IoT </a:t>
            </a:r>
            <a:r>
              <a:rPr lang="ko-KR" altLang="en-US" sz="2000" spc="-150" dirty="0">
                <a:latin typeface="+mn-ea"/>
              </a:rPr>
              <a:t>장치는 기본적으로 배터리 동작을 하고 무선통신을 하기 위한 전력 소모량이 많음</a:t>
            </a:r>
            <a:endParaRPr lang="en-US" altLang="ko-KR" sz="2000" spc="-150" dirty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+mn-ea"/>
              </a:rPr>
              <a:t>사용자 명령 반응식 </a:t>
            </a:r>
            <a:r>
              <a:rPr lang="en-US" altLang="ko-KR" sz="2000" spc="-150" dirty="0">
                <a:latin typeface="+mn-ea"/>
              </a:rPr>
              <a:t>IoT </a:t>
            </a:r>
            <a:r>
              <a:rPr lang="ko-KR" altLang="en-US" sz="2000" spc="-150" dirty="0">
                <a:latin typeface="+mn-ea"/>
              </a:rPr>
              <a:t>장치의 배터리 소모량과 사용자 명령의 반응시간을 최소화하면서도 전력 소모를 줄일 수 있는 </a:t>
            </a:r>
            <a:r>
              <a:rPr lang="en-US" altLang="ko-KR" sz="2000" b="1" u="sng" spc="-150" dirty="0">
                <a:latin typeface="+mn-ea"/>
              </a:rPr>
              <a:t>Duty Cycle </a:t>
            </a:r>
            <a:r>
              <a:rPr lang="ko-KR" altLang="en-US" sz="2000" b="1" u="sng" spc="-150" dirty="0">
                <a:latin typeface="+mn-ea"/>
              </a:rPr>
              <a:t>관리 기법이 필요</a:t>
            </a:r>
            <a:endParaRPr lang="en-US" altLang="ko-KR" sz="2000" b="1" u="sng" spc="-15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9E0717-CD8B-42B4-A8A2-4E605CEEBAB8}"/>
              </a:ext>
            </a:extLst>
          </p:cNvPr>
          <p:cNvSpPr txBox="1"/>
          <p:nvPr/>
        </p:nvSpPr>
        <p:spPr>
          <a:xfrm>
            <a:off x="6066834" y="1899686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시스템 개요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FF4DE48-4666-4E6F-9AD6-32D570A160F3}"/>
              </a:ext>
            </a:extLst>
          </p:cNvPr>
          <p:cNvCxnSpPr/>
          <p:nvPr/>
        </p:nvCxnSpPr>
        <p:spPr>
          <a:xfrm>
            <a:off x="6066834" y="2623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갈매기형 수장 5">
            <a:extLst>
              <a:ext uri="{FF2B5EF4-FFF2-40B4-BE49-F238E27FC236}">
                <a16:creationId xmlns:a16="http://schemas.microsoft.com/office/drawing/2014/main" id="{1CABAF0A-198C-4992-B7B0-4B084BD61064}"/>
              </a:ext>
            </a:extLst>
          </p:cNvPr>
          <p:cNvSpPr/>
          <p:nvPr/>
        </p:nvSpPr>
        <p:spPr>
          <a:xfrm>
            <a:off x="7826093" y="3943655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갈매기형 수장 4">
            <a:extLst>
              <a:ext uri="{FF2B5EF4-FFF2-40B4-BE49-F238E27FC236}">
                <a16:creationId xmlns:a16="http://schemas.microsoft.com/office/drawing/2014/main" id="{AAD8210A-010D-4E5D-881B-5A056565008D}"/>
              </a:ext>
            </a:extLst>
          </p:cNvPr>
          <p:cNvSpPr/>
          <p:nvPr/>
        </p:nvSpPr>
        <p:spPr>
          <a:xfrm>
            <a:off x="4193482" y="3943655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32439DA9-BCC3-453A-AB7F-A6E155193FDE}"/>
              </a:ext>
            </a:extLst>
          </p:cNvPr>
          <p:cNvSpPr/>
          <p:nvPr/>
        </p:nvSpPr>
        <p:spPr>
          <a:xfrm>
            <a:off x="578745" y="3943655"/>
            <a:ext cx="3933825" cy="1399868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64E53625-964C-42B0-AF58-A38DB3763505}"/>
              </a:ext>
            </a:extLst>
          </p:cNvPr>
          <p:cNvSpPr/>
          <p:nvPr/>
        </p:nvSpPr>
        <p:spPr>
          <a:xfrm rot="16200000">
            <a:off x="5609138" y="408348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5608BD6C-F679-4787-8289-56FA48C6B839}"/>
              </a:ext>
            </a:extLst>
          </p:cNvPr>
          <p:cNvSpPr/>
          <p:nvPr/>
        </p:nvSpPr>
        <p:spPr>
          <a:xfrm rot="5400000" flipV="1">
            <a:off x="1994401" y="203315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929C85DA-9B2A-4460-9FE5-B33D497E9AD3}"/>
              </a:ext>
            </a:extLst>
          </p:cNvPr>
          <p:cNvSpPr/>
          <p:nvPr/>
        </p:nvSpPr>
        <p:spPr>
          <a:xfrm rot="5400000" flipV="1">
            <a:off x="9306359" y="203398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493FD2-01BA-456A-9341-0D82E18607F7}"/>
              </a:ext>
            </a:extLst>
          </p:cNvPr>
          <p:cNvSpPr txBox="1"/>
          <p:nvPr/>
        </p:nvSpPr>
        <p:spPr>
          <a:xfrm>
            <a:off x="135409" y="1277023"/>
            <a:ext cx="3660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송신부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&gt; </a:t>
            </a:r>
            <a:r>
              <a:rPr lang="ko-KR" altLang="en-US" dirty="0"/>
              <a:t>사용자 명령 시 </a:t>
            </a:r>
            <a:r>
              <a:rPr lang="en-US" altLang="ko-KR" dirty="0"/>
              <a:t>Burst Wakeup</a:t>
            </a:r>
            <a:r>
              <a:rPr lang="ko-KR" altLang="en-US" dirty="0"/>
              <a:t>모드로 메시지 전송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수신부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&gt; </a:t>
            </a:r>
            <a:r>
              <a:rPr lang="ko-KR" altLang="en-US" dirty="0"/>
              <a:t>마이크로 슬립을 통해 </a:t>
            </a:r>
            <a:r>
              <a:rPr lang="en-US" altLang="ko-KR" dirty="0"/>
              <a:t>duty cycle </a:t>
            </a:r>
            <a:r>
              <a:rPr lang="ko-KR" altLang="en-US" dirty="0"/>
              <a:t>최소화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863F0-70BD-43FE-BE41-5F700401B916}"/>
              </a:ext>
            </a:extLst>
          </p:cNvPr>
          <p:cNvSpPr txBox="1"/>
          <p:nvPr/>
        </p:nvSpPr>
        <p:spPr>
          <a:xfrm>
            <a:off x="3148783" y="5987226"/>
            <a:ext cx="5894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u="sng" dirty="0"/>
              <a:t>명령 메시지를 </a:t>
            </a:r>
            <a:r>
              <a:rPr lang="en-US" altLang="ko-KR" u="sng" dirty="0"/>
              <a:t>Burst</a:t>
            </a:r>
            <a:r>
              <a:rPr lang="ko-KR" altLang="en-US" u="sng" dirty="0"/>
              <a:t>하게 송신</a:t>
            </a:r>
            <a:r>
              <a:rPr lang="ko-KR" altLang="en-US" dirty="0"/>
              <a:t>하는 스마트폰 응용 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IoT</a:t>
            </a:r>
            <a:r>
              <a:rPr lang="ko-KR" altLang="en-US" dirty="0"/>
              <a:t> </a:t>
            </a:r>
            <a:r>
              <a:rPr lang="en-US" altLang="ko-KR" dirty="0"/>
              <a:t>Device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블루투스 모듈을 부착하여 시작품 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3B10E6-E104-471D-8D2E-2FA0DD279594}"/>
              </a:ext>
            </a:extLst>
          </p:cNvPr>
          <p:cNvSpPr txBox="1"/>
          <p:nvPr/>
        </p:nvSpPr>
        <p:spPr>
          <a:xfrm>
            <a:off x="663237" y="4198155"/>
            <a:ext cx="3530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Burst </a:t>
            </a:r>
            <a:r>
              <a:rPr lang="ko-KR" altLang="en-US" sz="2400" dirty="0">
                <a:solidFill>
                  <a:schemeClr val="bg1"/>
                </a:solidFill>
              </a:rPr>
              <a:t>명령 송신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마이크로 슬립 수신 기법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B2336-2DC1-41D1-AC03-3C274E99293A}"/>
              </a:ext>
            </a:extLst>
          </p:cNvPr>
          <p:cNvSpPr txBox="1"/>
          <p:nvPr/>
        </p:nvSpPr>
        <p:spPr>
          <a:xfrm>
            <a:off x="4962034" y="4226805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블루투스를 활용한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테스트베드 구축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CC9224-6BFE-4B92-BA7E-42C9CD1E5C67}"/>
              </a:ext>
            </a:extLst>
          </p:cNvPr>
          <p:cNvSpPr txBox="1"/>
          <p:nvPr/>
        </p:nvSpPr>
        <p:spPr>
          <a:xfrm>
            <a:off x="8730659" y="4198155"/>
            <a:ext cx="2408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다양한 환경에서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실험 수행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CD5A61-88E0-4BC0-ADC8-9DBA2BC0D8D5}"/>
              </a:ext>
            </a:extLst>
          </p:cNvPr>
          <p:cNvSpPr txBox="1"/>
          <p:nvPr/>
        </p:nvSpPr>
        <p:spPr>
          <a:xfrm>
            <a:off x="334176" y="189330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연구 내용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B61CB3B-CCB8-4836-BF1A-10D37C6F1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41070256" descr="EMB00013abc6d56">
            <a:extLst>
              <a:ext uri="{FF2B5EF4-FFF2-40B4-BE49-F238E27FC236}">
                <a16:creationId xmlns:a16="http://schemas.microsoft.com/office/drawing/2014/main" id="{40CF550D-1174-4709-96DE-558EA57C5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133" y="1100903"/>
            <a:ext cx="4124107" cy="257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E971A6-8C1F-45B2-84FF-4DF373B39634}"/>
              </a:ext>
            </a:extLst>
          </p:cNvPr>
          <p:cNvSpPr txBox="1"/>
          <p:nvPr/>
        </p:nvSpPr>
        <p:spPr>
          <a:xfrm>
            <a:off x="7771851" y="1138523"/>
            <a:ext cx="42304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스마트폰에 응용을 적용하여 실험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아두이노</a:t>
            </a:r>
            <a:r>
              <a:rPr lang="ko-KR" altLang="en-US" dirty="0"/>
              <a:t> 또는 </a:t>
            </a:r>
            <a:r>
              <a:rPr lang="ko-KR" altLang="en-US" dirty="0" err="1"/>
              <a:t>라즈베리파이</a:t>
            </a:r>
            <a:r>
              <a:rPr lang="ko-KR" altLang="en-US" dirty="0"/>
              <a:t> 등 다양한  임베디드 시스템에 적용할 수 있도록 구현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 종류의 실험을 통해 최적의 </a:t>
            </a:r>
            <a:r>
              <a:rPr lang="en-US" altLang="ko-KR" u="sng" dirty="0"/>
              <a:t>Burst </a:t>
            </a:r>
            <a:r>
              <a:rPr lang="ko-KR" altLang="en-US" u="sng" dirty="0"/>
              <a:t>모드와 </a:t>
            </a:r>
            <a:r>
              <a:rPr lang="en-US" altLang="ko-KR" u="sng" dirty="0"/>
              <a:t>sleep/active </a:t>
            </a:r>
            <a:r>
              <a:rPr lang="ko-KR" altLang="en-US" u="sng" dirty="0"/>
              <a:t>시간 비 결정</a:t>
            </a:r>
          </a:p>
        </p:txBody>
      </p:sp>
    </p:spTree>
    <p:extLst>
      <p:ext uri="{BB962C8B-B14F-4D97-AF65-F5344CB8AC3E}">
        <p14:creationId xmlns:p14="http://schemas.microsoft.com/office/powerpoint/2010/main" val="15841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42D1A6-E7F3-4E84-9CDB-BF483BDD38B5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5E5339-1C54-4ED6-B26B-49980CB5CBCB}"/>
              </a:ext>
            </a:extLst>
          </p:cNvPr>
          <p:cNvSpPr txBox="1"/>
          <p:nvPr/>
        </p:nvSpPr>
        <p:spPr>
          <a:xfrm>
            <a:off x="1334225" y="5583953"/>
            <a:ext cx="1462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애플리케이션 </a:t>
            </a:r>
            <a:endParaRPr lang="en-US" altLang="ko-KR" sz="1600" dirty="0"/>
          </a:p>
          <a:p>
            <a:pPr algn="ctr"/>
            <a:r>
              <a:rPr lang="ko-KR" altLang="en-US" sz="1600" dirty="0"/>
              <a:t>메인 화면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729412-9112-4DCB-A429-D645A9C6FCE2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8F6FD4-8AB4-4E8B-9170-4D1C5928B7DA}"/>
              </a:ext>
            </a:extLst>
          </p:cNvPr>
          <p:cNvSpPr txBox="1"/>
          <p:nvPr/>
        </p:nvSpPr>
        <p:spPr>
          <a:xfrm>
            <a:off x="3638979" y="5603032"/>
            <a:ext cx="2181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애플리케이션</a:t>
            </a:r>
            <a:endParaRPr lang="en-US" altLang="ko-KR" sz="1600" dirty="0"/>
          </a:p>
          <a:p>
            <a:pPr algn="ctr"/>
            <a:r>
              <a:rPr lang="en-US" altLang="ko-KR" sz="1600" dirty="0"/>
              <a:t>UUID, </a:t>
            </a:r>
            <a:r>
              <a:rPr lang="en-US" altLang="ko-KR" sz="1600" dirty="0" err="1"/>
              <a:t>TxPower</a:t>
            </a:r>
            <a:r>
              <a:rPr lang="en-US" altLang="ko-KR" sz="1600" dirty="0"/>
              <a:t> </a:t>
            </a:r>
            <a:r>
              <a:rPr lang="ko-KR" altLang="en-US" sz="1600" dirty="0"/>
              <a:t>등 설정 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6005803" y="5603032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애플리케이션</a:t>
            </a:r>
            <a:endParaRPr lang="en-US" altLang="ko-KR" sz="1600" dirty="0"/>
          </a:p>
          <a:p>
            <a:pPr algn="ctr"/>
            <a:r>
              <a:rPr lang="en-US" altLang="ko-KR" sz="1600" dirty="0"/>
              <a:t>IoT </a:t>
            </a:r>
            <a:r>
              <a:rPr lang="ko-KR" altLang="en-US" sz="1600" dirty="0"/>
              <a:t>기기와 </a:t>
            </a:r>
            <a:r>
              <a:rPr lang="en-US" altLang="ko-KR" sz="1600" dirty="0"/>
              <a:t>BLE </a:t>
            </a:r>
            <a:r>
              <a:rPr lang="ko-KR" altLang="en-US" sz="1600" dirty="0"/>
              <a:t>연결 상태표시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A72BCD-F717-4443-92F7-ABE5A7BB32F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358335-3797-481A-88A9-AA0689023883}"/>
              </a:ext>
            </a:extLst>
          </p:cNvPr>
          <p:cNvSpPr txBox="1"/>
          <p:nvPr/>
        </p:nvSpPr>
        <p:spPr>
          <a:xfrm>
            <a:off x="9288961" y="5603032"/>
            <a:ext cx="1539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애플리케이션</a:t>
            </a:r>
            <a:endParaRPr lang="en-US" altLang="ko-KR" sz="1600" dirty="0"/>
          </a:p>
          <a:p>
            <a:pPr algn="ctr"/>
            <a:r>
              <a:rPr lang="en-US" altLang="ko-KR" sz="1600" dirty="0"/>
              <a:t>UUID </a:t>
            </a:r>
            <a:r>
              <a:rPr lang="ko-KR" altLang="en-US" sz="1600" dirty="0"/>
              <a:t>랜덤 처리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D473D-626F-4DC6-A648-3BFCC6B4AF47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404A3D-C925-4422-B36F-7ADEB3EAF66A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A0000D-7E54-4A27-84C9-D2E4F33159A4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73FE2E-63C9-4C75-B7D8-DECD7FFAFFB3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767FC6-622F-4F18-AD73-9D1AFEB2BEFF}"/>
              </a:ext>
            </a:extLst>
          </p:cNvPr>
          <p:cNvSpPr txBox="1"/>
          <p:nvPr/>
        </p:nvSpPr>
        <p:spPr>
          <a:xfrm>
            <a:off x="334176" y="189330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연구 내용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AEDB030-CDD9-40B3-92A7-1FF0ACEC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16390488" descr="EMB00013abc6d71">
            <a:extLst>
              <a:ext uri="{FF2B5EF4-FFF2-40B4-BE49-F238E27FC236}">
                <a16:creationId xmlns:a16="http://schemas.microsoft.com/office/drawing/2014/main" id="{236CB92B-3FC7-4431-ACF8-DB951EA9014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93" y="1960049"/>
            <a:ext cx="2520000" cy="335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7421880-B6D2-4C58-B349-71B5130A8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416392720" descr="EMB00013abc6d73">
            <a:extLst>
              <a:ext uri="{FF2B5EF4-FFF2-40B4-BE49-F238E27FC236}">
                <a16:creationId xmlns:a16="http://schemas.microsoft.com/office/drawing/2014/main" id="{3F3A0641-BC34-4E7C-AFF2-01DF4B868B4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026" y="1960049"/>
            <a:ext cx="2520000" cy="33588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8AECE6AC-AEDE-4A1A-B179-5287850E2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416393728" descr="EMB00013abc6d75">
            <a:extLst>
              <a:ext uri="{FF2B5EF4-FFF2-40B4-BE49-F238E27FC236}">
                <a16:creationId xmlns:a16="http://schemas.microsoft.com/office/drawing/2014/main" id="{F37252C1-C893-494E-87FF-F1A1B8BFA76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59" y="1960049"/>
            <a:ext cx="2520000" cy="335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76EDC116-AB35-4A38-A519-EC4A432E0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9" name="_x416393800" descr="EMB00013abc6d77">
            <a:extLst>
              <a:ext uri="{FF2B5EF4-FFF2-40B4-BE49-F238E27FC236}">
                <a16:creationId xmlns:a16="http://schemas.microsoft.com/office/drawing/2014/main" id="{6C1D398A-4ECA-41AF-A9FB-3EC658306D7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92" y="1960049"/>
            <a:ext cx="2520000" cy="335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1158D1-547E-48ED-9EAE-7355C3D68B6E}"/>
              </a:ext>
            </a:extLst>
          </p:cNvPr>
          <p:cNvSpPr/>
          <p:nvPr/>
        </p:nvSpPr>
        <p:spPr>
          <a:xfrm>
            <a:off x="826247" y="2202543"/>
            <a:ext cx="2386646" cy="275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441FDB-42CB-4F29-BA1C-5B23902F4602}"/>
              </a:ext>
            </a:extLst>
          </p:cNvPr>
          <p:cNvSpPr/>
          <p:nvPr/>
        </p:nvSpPr>
        <p:spPr>
          <a:xfrm>
            <a:off x="6252766" y="2200143"/>
            <a:ext cx="2386646" cy="275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5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E8F7FC-C6F3-4F21-A228-1AB0954E1DC3}"/>
              </a:ext>
            </a:extLst>
          </p:cNvPr>
          <p:cNvSpPr txBox="1"/>
          <p:nvPr/>
        </p:nvSpPr>
        <p:spPr>
          <a:xfrm>
            <a:off x="828393" y="712550"/>
            <a:ext cx="2883568" cy="263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C6E19-4D93-4CF5-9BA6-A2D9A2A68187}"/>
              </a:ext>
            </a:extLst>
          </p:cNvPr>
          <p:cNvSpPr txBox="1"/>
          <p:nvPr/>
        </p:nvSpPr>
        <p:spPr>
          <a:xfrm>
            <a:off x="10090496" y="4122456"/>
            <a:ext cx="1417724" cy="263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2C0D3-633B-4CA3-B6E3-9B95277E3D7E}"/>
              </a:ext>
            </a:extLst>
          </p:cNvPr>
          <p:cNvSpPr txBox="1"/>
          <p:nvPr/>
        </p:nvSpPr>
        <p:spPr>
          <a:xfrm>
            <a:off x="334176" y="189330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</a:rPr>
              <a:t>연구 내용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6CFE13-6E5F-4236-AFC2-B95B80FBA9F5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7AA30-7CA6-4999-8F0C-2F7D9D16E70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" name="dutycylce">
            <a:hlinkClick r:id="" action="ppaction://media"/>
            <a:extLst>
              <a:ext uri="{FF2B5EF4-FFF2-40B4-BE49-F238E27FC236}">
                <a16:creationId xmlns:a16="http://schemas.microsoft.com/office/drawing/2014/main" id="{A74D7711-E5AF-4B31-8FAC-158334C1C7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8089" y="1292680"/>
            <a:ext cx="7889162" cy="44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6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16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연구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DA78C3-B23D-4B3F-BDD2-A376BB0D36B3}"/>
              </a:ext>
            </a:extLst>
          </p:cNvPr>
          <p:cNvSpPr txBox="1"/>
          <p:nvPr/>
        </p:nvSpPr>
        <p:spPr>
          <a:xfrm>
            <a:off x="537907" y="4095897"/>
            <a:ext cx="36961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스마트폰은 명령 신호를 </a:t>
            </a:r>
            <a:r>
              <a:rPr lang="ko-KR" altLang="en-US" sz="17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비콘</a:t>
            </a: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방식으로 무한히 전송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</a:t>
            </a: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장치는 수면 상태에서 짧은 시간 동안 활동</a:t>
            </a: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(Micro Active)</a:t>
            </a: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하여 깨우기 신호가 있는지를 판단하고 없으면 다시 수면 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이러한  </a:t>
            </a:r>
            <a:r>
              <a:rPr lang="ko-KR" altLang="en-US" sz="1700" u="sng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활동 시간을 짧게 유지하는 것이 </a:t>
            </a:r>
            <a:r>
              <a:rPr lang="ko-KR" altLang="en-US" sz="1700" u="sng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듀티</a:t>
            </a:r>
            <a:r>
              <a:rPr lang="ko-KR" altLang="en-US" sz="1700" u="sng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사이클</a:t>
            </a:r>
            <a:r>
              <a:rPr lang="en-US" altLang="ko-KR" sz="1700" u="sng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700" u="sng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전력 소모를 감소</a:t>
            </a: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2286D0-DD4E-479D-B339-3D87112C8CD8}"/>
              </a:ext>
            </a:extLst>
          </p:cNvPr>
          <p:cNvSpPr txBox="1"/>
          <p:nvPr/>
        </p:nvSpPr>
        <p:spPr>
          <a:xfrm>
            <a:off x="1238140" y="3594935"/>
            <a:ext cx="214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Experimental Equipment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90F3E-70FF-4161-9F7D-D86629CADABF}"/>
              </a:ext>
            </a:extLst>
          </p:cNvPr>
          <p:cNvSpPr txBox="1"/>
          <p:nvPr/>
        </p:nvSpPr>
        <p:spPr>
          <a:xfrm>
            <a:off x="4481661" y="4757616"/>
            <a:ext cx="346537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실험환경은 실험실 내부와 운동장과 같은 개활지에서 거리에 따른 실험 진행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신호 강도를 큰 경우 </a:t>
            </a: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(4dBm), </a:t>
            </a: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작은 경우</a:t>
            </a: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(-16dBm) </a:t>
            </a: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분리하여 표시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7456EC-6C63-460D-9492-16805C0BC62A}"/>
              </a:ext>
            </a:extLst>
          </p:cNvPr>
          <p:cNvSpPr txBox="1"/>
          <p:nvPr/>
        </p:nvSpPr>
        <p:spPr>
          <a:xfrm>
            <a:off x="7293152" y="4285282"/>
            <a:ext cx="18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Result of Experiments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4BCD737-CB89-4C37-ACB1-0E536E5B1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86F8BFA-861B-4BDD-88E1-A1704DE9D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7840888" descr="EMB00013abc6d5b">
            <a:extLst>
              <a:ext uri="{FF2B5EF4-FFF2-40B4-BE49-F238E27FC236}">
                <a16:creationId xmlns:a16="http://schemas.microsoft.com/office/drawing/2014/main" id="{63B19AEB-C86A-4315-B635-E67B9EC33DF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2" y="1135800"/>
            <a:ext cx="3524400" cy="2293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1BEAF3B-18B8-4CB7-A3F2-005B5BD1F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589984"/>
              </p:ext>
            </p:extLst>
          </p:nvPr>
        </p:nvGraphicFramePr>
        <p:xfrm>
          <a:off x="4445991" y="913961"/>
          <a:ext cx="3465379" cy="3369487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84809">
                  <a:extLst>
                    <a:ext uri="{9D8B030D-6E8A-4147-A177-3AD203B41FA5}">
                      <a16:colId xmlns:a16="http://schemas.microsoft.com/office/drawing/2014/main" val="2629828026"/>
                    </a:ext>
                  </a:extLst>
                </a:gridCol>
                <a:gridCol w="578282">
                  <a:extLst>
                    <a:ext uri="{9D8B030D-6E8A-4147-A177-3AD203B41FA5}">
                      <a16:colId xmlns:a16="http://schemas.microsoft.com/office/drawing/2014/main" val="1214227701"/>
                    </a:ext>
                  </a:extLst>
                </a:gridCol>
                <a:gridCol w="734096">
                  <a:extLst>
                    <a:ext uri="{9D8B030D-6E8A-4147-A177-3AD203B41FA5}">
                      <a16:colId xmlns:a16="http://schemas.microsoft.com/office/drawing/2014/main" val="1237480721"/>
                    </a:ext>
                  </a:extLst>
                </a:gridCol>
                <a:gridCol w="734096">
                  <a:extLst>
                    <a:ext uri="{9D8B030D-6E8A-4147-A177-3AD203B41FA5}">
                      <a16:colId xmlns:a16="http://schemas.microsoft.com/office/drawing/2014/main" val="861760386"/>
                    </a:ext>
                  </a:extLst>
                </a:gridCol>
                <a:gridCol w="734096">
                  <a:extLst>
                    <a:ext uri="{9D8B030D-6E8A-4147-A177-3AD203B41FA5}">
                      <a16:colId xmlns:a16="http://schemas.microsoft.com/office/drawing/2014/main" val="331061837"/>
                    </a:ext>
                  </a:extLst>
                </a:gridCol>
              </a:tblGrid>
              <a:tr h="433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 err="1">
                          <a:effectLst/>
                        </a:rPr>
                        <a:t>Envi</a:t>
                      </a:r>
                      <a:r>
                        <a:rPr lang="en-US" sz="1100" kern="0" spc="-30" dirty="0">
                          <a:effectLst/>
                        </a:rPr>
                        <a:t>-</a:t>
                      </a:r>
                      <a:endParaRPr lang="en-US" sz="1200" kern="0" dirty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 err="1">
                          <a:effectLst/>
                        </a:rPr>
                        <a:t>ronments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Tx Power</a:t>
                      </a:r>
                      <a:endParaRPr lang="en-US" sz="1200" kern="0" dirty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(dBm)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Distance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Time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(</a:t>
                      </a:r>
                      <a:r>
                        <a:rPr lang="en-US" sz="1100" kern="0" spc="-30" dirty="0" err="1">
                          <a:effectLst/>
                        </a:rPr>
                        <a:t>ms</a:t>
                      </a:r>
                      <a:r>
                        <a:rPr lang="en-US" sz="1100" kern="0" spc="-30" dirty="0">
                          <a:effectLst/>
                        </a:rPr>
                        <a:t>)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Average Time(ms)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152418311"/>
                  </a:ext>
                </a:extLst>
              </a:tr>
              <a:tr h="195892">
                <a:tc row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solidFill>
                            <a:srgbClr val="FF0000"/>
                          </a:solidFill>
                          <a:effectLst/>
                        </a:rPr>
                        <a:t>In</a:t>
                      </a:r>
                      <a:r>
                        <a:rPr lang="en-US" sz="1100" kern="0" spc="-30" dirty="0">
                          <a:effectLst/>
                        </a:rPr>
                        <a:t> </a:t>
                      </a:r>
                      <a:r>
                        <a:rPr lang="en-US" sz="1100" kern="0" spc="-30" dirty="0">
                          <a:solidFill>
                            <a:srgbClr val="FF0000"/>
                          </a:solidFill>
                          <a:effectLst/>
                        </a:rPr>
                        <a:t>door</a:t>
                      </a:r>
                      <a:endParaRPr lang="en-US" sz="1200" kern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4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1m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63-80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70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3234777629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3m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72-95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80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1785459691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5m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83-100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94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784279740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10m(wall)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66-220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115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3824730019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20m(wall)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fail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-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1012449297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-16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1m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63-85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74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399913289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3m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75-95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83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3767543494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5m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85-100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98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2538555981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10m(wall)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65-220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120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3304743737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20m(wall)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fail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-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2492391703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B14F9CD1-82D6-4092-8FCD-CCBDC91DE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463348"/>
              </p:ext>
            </p:extLst>
          </p:nvPr>
        </p:nvGraphicFramePr>
        <p:xfrm>
          <a:off x="8307149" y="913961"/>
          <a:ext cx="3465379" cy="3369487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667518">
                  <a:extLst>
                    <a:ext uri="{9D8B030D-6E8A-4147-A177-3AD203B41FA5}">
                      <a16:colId xmlns:a16="http://schemas.microsoft.com/office/drawing/2014/main" val="2629828026"/>
                    </a:ext>
                  </a:extLst>
                </a:gridCol>
                <a:gridCol w="569815">
                  <a:extLst>
                    <a:ext uri="{9D8B030D-6E8A-4147-A177-3AD203B41FA5}">
                      <a16:colId xmlns:a16="http://schemas.microsoft.com/office/drawing/2014/main" val="1214227701"/>
                    </a:ext>
                  </a:extLst>
                </a:gridCol>
                <a:gridCol w="742682">
                  <a:extLst>
                    <a:ext uri="{9D8B030D-6E8A-4147-A177-3AD203B41FA5}">
                      <a16:colId xmlns:a16="http://schemas.microsoft.com/office/drawing/2014/main" val="1237480721"/>
                    </a:ext>
                  </a:extLst>
                </a:gridCol>
                <a:gridCol w="742682">
                  <a:extLst>
                    <a:ext uri="{9D8B030D-6E8A-4147-A177-3AD203B41FA5}">
                      <a16:colId xmlns:a16="http://schemas.microsoft.com/office/drawing/2014/main" val="861760386"/>
                    </a:ext>
                  </a:extLst>
                </a:gridCol>
                <a:gridCol w="742682">
                  <a:extLst>
                    <a:ext uri="{9D8B030D-6E8A-4147-A177-3AD203B41FA5}">
                      <a16:colId xmlns:a16="http://schemas.microsoft.com/office/drawing/2014/main" val="331061837"/>
                    </a:ext>
                  </a:extLst>
                </a:gridCol>
              </a:tblGrid>
              <a:tr h="433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 err="1">
                          <a:effectLst/>
                        </a:rPr>
                        <a:t>Envi</a:t>
                      </a:r>
                      <a:r>
                        <a:rPr lang="en-US" sz="1100" kern="0" spc="-30" dirty="0">
                          <a:effectLst/>
                        </a:rPr>
                        <a:t>-</a:t>
                      </a:r>
                      <a:endParaRPr lang="en-US" sz="1200" kern="0" dirty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 err="1">
                          <a:effectLst/>
                        </a:rPr>
                        <a:t>ronments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Tx Power</a:t>
                      </a:r>
                      <a:endParaRPr lang="en-US" sz="1200" kern="0" dirty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(dBm)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Distance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Time</a:t>
                      </a: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(</a:t>
                      </a:r>
                      <a:r>
                        <a:rPr lang="en-US" sz="1100" kern="0" spc="-30" dirty="0" err="1">
                          <a:effectLst/>
                        </a:rPr>
                        <a:t>ms</a:t>
                      </a:r>
                      <a:r>
                        <a:rPr lang="en-US" sz="1100" kern="0" spc="-30" dirty="0">
                          <a:effectLst/>
                        </a:rPr>
                        <a:t>)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Average Time(ms)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152418311"/>
                  </a:ext>
                </a:extLst>
              </a:tr>
              <a:tr h="195892">
                <a:tc row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solidFill>
                            <a:srgbClr val="FF0000"/>
                          </a:solidFill>
                          <a:effectLst/>
                        </a:rPr>
                        <a:t>Out door</a:t>
                      </a:r>
                      <a:endParaRPr lang="en-US" sz="1200" kern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4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10m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63-75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70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400531233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30m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68-87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75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3431372690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50m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63-100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82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970312810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70m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68-220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95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3577631483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70m+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fail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-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990375641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-16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10m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63-76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72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1188005251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30m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65-87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85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394739331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50m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67-100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96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1027400215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70m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69-220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130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1827065273"/>
                  </a:ext>
                </a:extLst>
              </a:tr>
              <a:tr h="195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70m+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>
                          <a:effectLst/>
                        </a:rPr>
                        <a:t>fail</a:t>
                      </a:r>
                      <a:endParaRPr lang="en-US" sz="1200" ker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30" dirty="0">
                          <a:effectLst/>
                        </a:rPr>
                        <a:t>-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492" marR="63492" marT="17554" marB="17554" anchor="ctr"/>
                </a:tc>
                <a:extLst>
                  <a:ext uri="{0D108BD9-81ED-4DB2-BD59-A6C34878D82A}">
                    <a16:rowId xmlns:a16="http://schemas.microsoft.com/office/drawing/2014/main" val="53472941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4DECF0F2-1847-4DA5-A2F0-3B3B86959AA5}"/>
              </a:ext>
            </a:extLst>
          </p:cNvPr>
          <p:cNvSpPr txBox="1"/>
          <p:nvPr/>
        </p:nvSpPr>
        <p:spPr>
          <a:xfrm>
            <a:off x="8307147" y="4757616"/>
            <a:ext cx="36961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신호 강도가 클수록 짧은 시간에 깨우기 신호를 획득</a:t>
            </a: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거리가 멀수록 긴 시간이 필요</a:t>
            </a: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7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BLE</a:t>
            </a:r>
            <a:r>
              <a:rPr lang="ko-KR" altLang="en-US" sz="17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특성 상 거리가 멀어지면 신호 수신이 안되는 영역 발생</a:t>
            </a:r>
          </a:p>
        </p:txBody>
      </p:sp>
    </p:spTree>
    <p:extLst>
      <p:ext uri="{BB962C8B-B14F-4D97-AF65-F5344CB8AC3E}">
        <p14:creationId xmlns:p14="http://schemas.microsoft.com/office/powerpoint/2010/main" val="280379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94F0-AB1E-419D-B16F-D9606831EB66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FA120-F414-47F7-A373-3864606C32DD}"/>
                  </a:ext>
                </a:extLst>
              </p:cNvPr>
              <p:cNvSpPr txBox="1"/>
              <p:nvPr/>
            </p:nvSpPr>
            <p:spPr>
              <a:xfrm>
                <a:off x="760507" y="2295260"/>
                <a:ext cx="6461523" cy="3975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동기적 수면 </a:t>
                </a: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 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활동 주기를 </a:t>
                </a: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초 대 </a:t>
                </a: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초로 설정 </a:t>
                </a:r>
                <a:endPara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Wingdings" panose="05000000000000000000" pitchFamily="2" charset="2"/>
                  </a:rPr>
                  <a:t> 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ko-KR" altLang="en-US" spc="-1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아두이노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전력 소모 </a:t>
                </a: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[1]</a:t>
                </a:r>
              </a:p>
              <a:p>
                <a:pPr lvl="1" algn="just"/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▶  활동 상태에서 </a:t>
                </a: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5V, </a:t>
                </a:r>
                <a:r>
                  <a:rPr lang="en-US" altLang="ko-KR" spc="-150" dirty="0">
                    <a:solidFill>
                      <a:srgbClr val="FF0000"/>
                    </a:solidFill>
                    <a:highlight>
                      <a:srgbClr val="FFFF00"/>
                    </a:highlight>
                  </a:rPr>
                  <a:t>42mA</a:t>
                </a: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수면 상태에서는 </a:t>
                </a:r>
                <a:r>
                  <a:rPr lang="en-US" altLang="ko-KR" spc="-150" dirty="0">
                    <a:solidFill>
                      <a:srgbClr val="0000FF"/>
                    </a:solidFill>
                    <a:highlight>
                      <a:srgbClr val="FFFF00"/>
                    </a:highlight>
                  </a:rPr>
                  <a:t>40uA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HM-10 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모듈 전력소모 </a:t>
                </a: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[2]</a:t>
                </a:r>
              </a:p>
              <a:p>
                <a:pPr lvl="1" algn="just"/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▶  대기 중 </a:t>
                </a: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800uA 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전송 중 </a:t>
                </a: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8.5mA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Burst wake-up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마이크로 활동 주기 </a:t>
                </a: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70ms/7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초</a:t>
                </a:r>
                <a:endPara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algn="just"/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1) 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주기적 수면 </a:t>
                </a:r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 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활동 기법</a:t>
                </a:r>
                <a:endPara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pc="-15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altLang="ko-KR" b="0" i="1" spc="-15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pc="-15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altLang="ko-KR" b="0" i="1" spc="-15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altLang="ko-KR" b="0" i="1" spc="-15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pc="-15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42+8.5</m:t>
                              </m:r>
                            </m:e>
                          </m:d>
                          <m:r>
                            <a:rPr lang="en-US" altLang="ko-KR" b="0" i="1" spc="-15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𝑚𝐴</m:t>
                          </m:r>
                          <m:r>
                            <a:rPr lang="en-US" altLang="ko-KR" b="0" i="1" spc="-15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altLang="ko-KR" b="0" i="1" spc="-15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pc="-15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a:rPr lang="en-US" altLang="ko-KR" b="0" i="1" spc="-15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altLang="ko-KR" b="0" i="1" spc="-15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pc="-15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0.04+0.8</m:t>
                                  </m:r>
                                </m:e>
                              </m:d>
                              <m:r>
                                <a:rPr lang="en-US" altLang="ko-KR" b="0" i="1" spc="-15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𝑚𝐴</m:t>
                              </m:r>
                              <m:r>
                                <a:rPr lang="en-US" altLang="ko-KR" b="0" i="1" spc="-15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=56.38 (</m:t>
                              </m:r>
                              <m:r>
                                <a:rPr lang="en-US" altLang="ko-KR" b="0" i="1" spc="-15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  <m:r>
                                <a:rPr lang="en-US" altLang="ko-KR" b="0" i="1" spc="-15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b="0" i="1" spc="-15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𝑚𝐴</m:t>
                              </m:r>
                              <m:r>
                                <a:rPr lang="en-US" altLang="ko-KR" b="0" i="1" spc="-15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:r>
                  <a:rPr lang="en-US" altLang="ko-KR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2) Burst </a:t>
                </a:r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깨우기 기법</a:t>
                </a:r>
                <a:endPara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pc="-15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0.07</m:t>
                      </m:r>
                      <m:func>
                        <m:funcPr>
                          <m:ctrlPr>
                            <a:rPr lang="en-US" altLang="ko-KR" i="1" spc="-1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pc="-1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a:rPr lang="en-US" altLang="ko-KR" i="1" spc="-1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altLang="ko-KR" i="1" spc="-15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spc="-15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42+8.5</m:t>
                              </m:r>
                            </m:e>
                          </m:d>
                          <m:r>
                            <a:rPr lang="en-US" altLang="ko-KR" i="1" spc="-1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𝑚𝐴</m:t>
                          </m:r>
                          <m:r>
                            <a:rPr lang="en-US" altLang="ko-KR" i="1" spc="-1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+7.93</m:t>
                          </m:r>
                          <m:func>
                            <m:funcPr>
                              <m:ctrlPr>
                                <a:rPr lang="en-US" altLang="ko-KR" i="1" spc="-15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pc="-15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a:rPr lang="en-US" altLang="ko-KR" i="1" spc="-15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altLang="ko-KR" i="1" spc="-15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 spc="-15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0.04+0.8</m:t>
                                  </m:r>
                                </m:e>
                              </m:d>
                              <m:r>
                                <a:rPr lang="en-US" altLang="ko-KR" i="1" spc="-15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𝑚𝐴</m:t>
                              </m:r>
                              <m:r>
                                <a:rPr lang="en-US" altLang="ko-KR" i="1" spc="-15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=10.20 (</m:t>
                              </m:r>
                              <m:r>
                                <a:rPr lang="en-US" altLang="ko-KR" i="1" spc="-15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  <m:r>
                                <a:rPr lang="en-US" altLang="ko-KR" i="1" spc="-15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i="1" spc="-15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𝑚𝐴</m:t>
                              </m:r>
                              <m:r>
                                <a:rPr lang="en-US" altLang="ko-KR" i="1" spc="-15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/>
                <a:endParaRPr lang="en-US" altLang="ko-KR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ko-KR" altLang="en-US" i="1" spc="-15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a:rPr lang="en-US" altLang="ko-KR" b="0" i="1" spc="-15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pc="-1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버</m:t>
                    </m:r>
                  </m:oMath>
                </a14:m>
                <a:r>
                  <a:rPr lang="ko-KR" altLang="en-US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스트 깨우기 기법이 </a:t>
                </a:r>
                <a:r>
                  <a:rPr lang="en-US" altLang="ko-KR" b="1" u="sng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</a:t>
                </a:r>
                <a:r>
                  <a:rPr lang="ko-KR" altLang="en-US" b="1" u="sng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배 이상 전력 소모를 줄임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FA120-F414-47F7-A373-3864606C3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7" y="2295260"/>
                <a:ext cx="6461523" cy="3975512"/>
              </a:xfrm>
              <a:prstGeom prst="rect">
                <a:avLst/>
              </a:prstGeom>
              <a:blipFill>
                <a:blip r:embed="rId3"/>
                <a:stretch>
                  <a:fillRect l="-660" t="-1227" b="-15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948AD71-585F-461D-A45B-DEFFEE9BE933}"/>
              </a:ext>
            </a:extLst>
          </p:cNvPr>
          <p:cNvSpPr txBox="1"/>
          <p:nvPr/>
        </p:nvSpPr>
        <p:spPr>
          <a:xfrm>
            <a:off x="989812" y="1710485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전력 소모량 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915D1-0F89-4303-80B5-E5E4408EC583}"/>
              </a:ext>
            </a:extLst>
          </p:cNvPr>
          <p:cNvCxnSpPr>
            <a:cxnSpLocks/>
          </p:cNvCxnSpPr>
          <p:nvPr/>
        </p:nvCxnSpPr>
        <p:spPr>
          <a:xfrm>
            <a:off x="1083473" y="1582508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_x341071192" descr="EMB00013abc6d58">
            <a:extLst>
              <a:ext uri="{FF2B5EF4-FFF2-40B4-BE49-F238E27FC236}">
                <a16:creationId xmlns:a16="http://schemas.microsoft.com/office/drawing/2014/main" id="{1388665E-35D1-4484-BCF0-EFA3999B180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657" y="2166773"/>
            <a:ext cx="4616672" cy="29950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1D9200-43E8-4A3B-B758-8CB7E59763CF}"/>
              </a:ext>
            </a:extLst>
          </p:cNvPr>
          <p:cNvSpPr txBox="1"/>
          <p:nvPr/>
        </p:nvSpPr>
        <p:spPr>
          <a:xfrm>
            <a:off x="329610" y="111525"/>
            <a:ext cx="2016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연구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2E5FD-411F-41AB-B011-D312D92B1660}"/>
              </a:ext>
            </a:extLst>
          </p:cNvPr>
          <p:cNvSpPr txBox="1"/>
          <p:nvPr/>
        </p:nvSpPr>
        <p:spPr>
          <a:xfrm>
            <a:off x="504738" y="6410180"/>
            <a:ext cx="973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[1] </a:t>
            </a:r>
            <a:r>
              <a:rPr lang="en-US" altLang="ko-KR" sz="1200" dirty="0" err="1"/>
              <a:t>twophase</a:t>
            </a:r>
            <a:r>
              <a:rPr lang="en-US" altLang="ko-KR" sz="1200" dirty="0"/>
              <a:t>. Measurement of current consumption of MCU such as Arduino [internet]. Available: https://blog.naver.com/twophase/220984878969.</a:t>
            </a:r>
          </a:p>
          <a:p>
            <a:r>
              <a:rPr lang="en-US" altLang="ko-KR" sz="1200" dirty="0"/>
              <a:t>[2] </a:t>
            </a:r>
            <a:r>
              <a:rPr lang="en-US" altLang="ko-KR" sz="1200" dirty="0" err="1"/>
              <a:t>icbanq</a:t>
            </a:r>
            <a:r>
              <a:rPr lang="en-US" altLang="ko-KR" sz="1200" dirty="0"/>
              <a:t>. HM-10 Bluetooth 4.0 V2 module for </a:t>
            </a:r>
            <a:r>
              <a:rPr lang="en-US" altLang="ko-KR" sz="1200" dirty="0" err="1"/>
              <a:t>keystudio</a:t>
            </a:r>
            <a:r>
              <a:rPr lang="en-US" altLang="ko-KR" sz="1200" dirty="0"/>
              <a:t> Arduino [internet]. Available: https://www.icbanq.com/P008215301.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808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817</Words>
  <Application>Microsoft Office PowerPoint</Application>
  <PresentationFormat>와이드스크린</PresentationFormat>
  <Paragraphs>215</Paragraphs>
  <Slides>11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Cambria Math</vt:lpstr>
      <vt:lpstr>맑은 고딕</vt:lpstr>
      <vt:lpstr>마루 부리 Beta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김 찬</cp:lastModifiedBy>
  <cp:revision>71</cp:revision>
  <dcterms:created xsi:type="dcterms:W3CDTF">2020-11-18T01:48:02Z</dcterms:created>
  <dcterms:modified xsi:type="dcterms:W3CDTF">2021-11-04T11:20:09Z</dcterms:modified>
</cp:coreProperties>
</file>